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E7D6B7-4E58-4984-BDB1-6C5B63572472}">
  <a:tblStyle styleId="{C1E7D6B7-4E58-4984-BDB1-6C5B635724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ae532586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ae532586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ae532586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ae532586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ae532586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ae532586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ae532586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ae532586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ae532586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ae532586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ae53258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ae53258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ae532586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ae532586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ae532586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ae532586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ae53258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ae53258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ae532586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ae532586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ab5003f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ab5003f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ae532586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ae532586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ab5003f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9ab5003f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ab5003fa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9ab5003fa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ae5325866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ae5325866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ae5325866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ae532586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ab5003fa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ab5003fa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ae532586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ae532586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ab5003fa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ab5003f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17a66521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17a66521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9ab5003f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9ab5003f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ab5003f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ab5003f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9ab5003fa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9ab5003fa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ab5003fa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ab5003fa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b83a697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b83a69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ae53258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ae53258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ae53258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ae53258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ae532586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ae532586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ae532586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ae532586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ab5003f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ab5003f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ae532586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ae532586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hyperlink" Target="https://www.youtube.com/watch?v=l-hh51ncgDI" TargetMode="External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playlist?list=PLoROMvodv4rOca_Ovz1DvdtWuz8BfSWL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l-hh51ncgDI" TargetMode="External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hyperlink" Target="https://www.youtube.com/watch?app=desktop&amp;v=OvTEhNL96v0" TargetMode="External"/><Relationship Id="rId5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29.jpg"/><Relationship Id="rId7" Type="http://schemas.openxmlformats.org/officeDocument/2006/relationships/image" Target="../media/image17.jp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hyperlink" Target="https://www.gymlibrary.dev/index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IE0005 Review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01125"/>
            <a:ext cx="85206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Agent, Search, Constraint,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Playing, Reinforcement Learning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00" y="311325"/>
            <a:ext cx="4261600" cy="15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Blind Search (BFS, DFS)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16450" t="0"/>
          <a:stretch/>
        </p:blipFill>
        <p:spPr>
          <a:xfrm>
            <a:off x="2709924" y="1289475"/>
            <a:ext cx="3425525" cy="12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5863450" y="270875"/>
            <a:ext cx="31782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</a:t>
            </a:r>
            <a:r>
              <a:rPr lang="en" sz="1800">
                <a:solidFill>
                  <a:schemeClr val="dk2"/>
                </a:solidFill>
              </a:rPr>
              <a:t>: branching factor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</a:t>
            </a:r>
            <a:r>
              <a:rPr lang="en" sz="1800">
                <a:solidFill>
                  <a:schemeClr val="dk2"/>
                </a:solidFill>
              </a:rPr>
              <a:t>, </a:t>
            </a:r>
            <a:r>
              <a:rPr b="1" lang="en" sz="1800">
                <a:solidFill>
                  <a:schemeClr val="dk2"/>
                </a:solidFill>
              </a:rPr>
              <a:t>m</a:t>
            </a:r>
            <a:r>
              <a:rPr lang="en" sz="1800">
                <a:solidFill>
                  <a:schemeClr val="dk2"/>
                </a:solidFill>
              </a:rPr>
              <a:t>: max depth (goal depth)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925" y="3195838"/>
            <a:ext cx="4533626" cy="14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1290725" y="13261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852925" y="17251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1721675" y="17251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593425" y="21239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1031225" y="21239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1498850" y="21239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956813" y="21239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2"/>
          <p:cNvCxnSpPr>
            <a:stCxn id="139" idx="3"/>
            <a:endCxn id="141" idx="7"/>
          </p:cNvCxnSpPr>
          <p:nvPr/>
        </p:nvCxnSpPr>
        <p:spPr>
          <a:xfrm flipH="1">
            <a:off x="815028" y="1946597"/>
            <a:ext cx="759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2"/>
          <p:cNvCxnSpPr>
            <a:stCxn id="139" idx="5"/>
            <a:endCxn id="142" idx="0"/>
          </p:cNvCxnSpPr>
          <p:nvPr/>
        </p:nvCxnSpPr>
        <p:spPr>
          <a:xfrm>
            <a:off x="1074422" y="1946597"/>
            <a:ext cx="86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2"/>
          <p:cNvCxnSpPr>
            <a:stCxn id="140" idx="3"/>
            <a:endCxn id="143" idx="7"/>
          </p:cNvCxnSpPr>
          <p:nvPr/>
        </p:nvCxnSpPr>
        <p:spPr>
          <a:xfrm flipH="1">
            <a:off x="1720378" y="1946597"/>
            <a:ext cx="393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2"/>
          <p:cNvCxnSpPr>
            <a:stCxn id="140" idx="5"/>
            <a:endCxn id="144" idx="1"/>
          </p:cNvCxnSpPr>
          <p:nvPr/>
        </p:nvCxnSpPr>
        <p:spPr>
          <a:xfrm>
            <a:off x="1943172" y="1946597"/>
            <a:ext cx="516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2"/>
          <p:cNvCxnSpPr>
            <a:stCxn id="138" idx="3"/>
            <a:endCxn id="139" idx="7"/>
          </p:cNvCxnSpPr>
          <p:nvPr/>
        </p:nvCxnSpPr>
        <p:spPr>
          <a:xfrm flipH="1">
            <a:off x="1074328" y="1547672"/>
            <a:ext cx="2544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2"/>
          <p:cNvCxnSpPr>
            <a:stCxn id="138" idx="5"/>
            <a:endCxn id="140" idx="1"/>
          </p:cNvCxnSpPr>
          <p:nvPr/>
        </p:nvCxnSpPr>
        <p:spPr>
          <a:xfrm>
            <a:off x="1512222" y="1547672"/>
            <a:ext cx="2475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/>
          <p:nvPr/>
        </p:nvSpPr>
        <p:spPr>
          <a:xfrm>
            <a:off x="1742220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2018603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2294985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1465838" y="2522850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606958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883340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1159723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330575" y="2522850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2"/>
          <p:cNvCxnSpPr>
            <a:stCxn id="141" idx="3"/>
            <a:endCxn id="158" idx="7"/>
          </p:cNvCxnSpPr>
          <p:nvPr/>
        </p:nvCxnSpPr>
        <p:spPr>
          <a:xfrm flipH="1">
            <a:off x="514428" y="2345472"/>
            <a:ext cx="117000" cy="2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2"/>
          <p:cNvCxnSpPr>
            <a:stCxn id="141" idx="4"/>
            <a:endCxn id="155" idx="0"/>
          </p:cNvCxnSpPr>
          <p:nvPr/>
        </p:nvCxnSpPr>
        <p:spPr>
          <a:xfrm flipH="1">
            <a:off x="714775" y="2383475"/>
            <a:ext cx="84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>
            <a:stCxn id="142" idx="3"/>
            <a:endCxn id="156" idx="0"/>
          </p:cNvCxnSpPr>
          <p:nvPr/>
        </p:nvCxnSpPr>
        <p:spPr>
          <a:xfrm flipH="1">
            <a:off x="990928" y="2345472"/>
            <a:ext cx="783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>
            <a:stCxn id="142" idx="5"/>
            <a:endCxn id="157" idx="0"/>
          </p:cNvCxnSpPr>
          <p:nvPr/>
        </p:nvCxnSpPr>
        <p:spPr>
          <a:xfrm>
            <a:off x="1252722" y="2345472"/>
            <a:ext cx="14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>
            <a:stCxn id="143" idx="4"/>
            <a:endCxn id="154" idx="0"/>
          </p:cNvCxnSpPr>
          <p:nvPr/>
        </p:nvCxnSpPr>
        <p:spPr>
          <a:xfrm flipH="1">
            <a:off x="1573400" y="2383475"/>
            <a:ext cx="55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>
            <a:stCxn id="143" idx="5"/>
            <a:endCxn id="151" idx="0"/>
          </p:cNvCxnSpPr>
          <p:nvPr/>
        </p:nvCxnSpPr>
        <p:spPr>
          <a:xfrm>
            <a:off x="1720347" y="2345472"/>
            <a:ext cx="1296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>
            <a:stCxn id="144" idx="4"/>
            <a:endCxn id="152" idx="0"/>
          </p:cNvCxnSpPr>
          <p:nvPr/>
        </p:nvCxnSpPr>
        <p:spPr>
          <a:xfrm>
            <a:off x="2086563" y="2383475"/>
            <a:ext cx="396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>
            <a:stCxn id="144" idx="5"/>
            <a:endCxn id="153" idx="0"/>
          </p:cNvCxnSpPr>
          <p:nvPr/>
        </p:nvCxnSpPr>
        <p:spPr>
          <a:xfrm>
            <a:off x="2178310" y="2345472"/>
            <a:ext cx="2244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2"/>
          <p:cNvSpPr/>
          <p:nvPr/>
        </p:nvSpPr>
        <p:spPr>
          <a:xfrm>
            <a:off x="1290725" y="319585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852925" y="3594775"/>
            <a:ext cx="259500" cy="259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1721675" y="3594775"/>
            <a:ext cx="259500" cy="259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593425" y="3993650"/>
            <a:ext cx="259500" cy="259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1031225" y="3993650"/>
            <a:ext cx="259500" cy="259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1498850" y="399365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956813" y="399365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2"/>
          <p:cNvCxnSpPr>
            <a:stCxn id="168" idx="3"/>
            <a:endCxn id="170" idx="7"/>
          </p:cNvCxnSpPr>
          <p:nvPr/>
        </p:nvCxnSpPr>
        <p:spPr>
          <a:xfrm flipH="1">
            <a:off x="815028" y="3816272"/>
            <a:ext cx="759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2"/>
          <p:cNvCxnSpPr>
            <a:stCxn id="168" idx="5"/>
            <a:endCxn id="171" idx="0"/>
          </p:cNvCxnSpPr>
          <p:nvPr/>
        </p:nvCxnSpPr>
        <p:spPr>
          <a:xfrm>
            <a:off x="1074422" y="3816272"/>
            <a:ext cx="86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2"/>
          <p:cNvCxnSpPr>
            <a:stCxn id="169" idx="3"/>
            <a:endCxn id="172" idx="7"/>
          </p:cNvCxnSpPr>
          <p:nvPr/>
        </p:nvCxnSpPr>
        <p:spPr>
          <a:xfrm flipH="1">
            <a:off x="1720378" y="3816272"/>
            <a:ext cx="393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2"/>
          <p:cNvCxnSpPr>
            <a:stCxn id="169" idx="5"/>
            <a:endCxn id="173" idx="1"/>
          </p:cNvCxnSpPr>
          <p:nvPr/>
        </p:nvCxnSpPr>
        <p:spPr>
          <a:xfrm>
            <a:off x="1943172" y="3816272"/>
            <a:ext cx="516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2"/>
          <p:cNvCxnSpPr>
            <a:stCxn id="167" idx="3"/>
            <a:endCxn id="168" idx="7"/>
          </p:cNvCxnSpPr>
          <p:nvPr/>
        </p:nvCxnSpPr>
        <p:spPr>
          <a:xfrm flipH="1">
            <a:off x="1074328" y="3417347"/>
            <a:ext cx="2544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2"/>
          <p:cNvCxnSpPr>
            <a:stCxn id="167" idx="5"/>
            <a:endCxn id="169" idx="1"/>
          </p:cNvCxnSpPr>
          <p:nvPr/>
        </p:nvCxnSpPr>
        <p:spPr>
          <a:xfrm>
            <a:off x="1512222" y="3417347"/>
            <a:ext cx="2475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2"/>
          <p:cNvSpPr/>
          <p:nvPr/>
        </p:nvSpPr>
        <p:spPr>
          <a:xfrm>
            <a:off x="1742220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2018603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2294985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1465838" y="4392525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606958" y="4392546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83340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1159723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30575" y="4392525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2"/>
          <p:cNvCxnSpPr>
            <a:stCxn id="170" idx="3"/>
            <a:endCxn id="187" idx="7"/>
          </p:cNvCxnSpPr>
          <p:nvPr/>
        </p:nvCxnSpPr>
        <p:spPr>
          <a:xfrm flipH="1">
            <a:off x="514428" y="4215147"/>
            <a:ext cx="117000" cy="2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2"/>
          <p:cNvCxnSpPr>
            <a:stCxn id="170" idx="4"/>
            <a:endCxn id="184" idx="0"/>
          </p:cNvCxnSpPr>
          <p:nvPr/>
        </p:nvCxnSpPr>
        <p:spPr>
          <a:xfrm flipH="1">
            <a:off x="714775" y="4253150"/>
            <a:ext cx="84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2"/>
          <p:cNvCxnSpPr>
            <a:stCxn id="171" idx="3"/>
            <a:endCxn id="185" idx="0"/>
          </p:cNvCxnSpPr>
          <p:nvPr/>
        </p:nvCxnSpPr>
        <p:spPr>
          <a:xfrm flipH="1">
            <a:off x="990928" y="4215147"/>
            <a:ext cx="783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2"/>
          <p:cNvCxnSpPr>
            <a:stCxn id="171" idx="5"/>
            <a:endCxn id="186" idx="0"/>
          </p:cNvCxnSpPr>
          <p:nvPr/>
        </p:nvCxnSpPr>
        <p:spPr>
          <a:xfrm>
            <a:off x="1252722" y="4215147"/>
            <a:ext cx="14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2"/>
          <p:cNvCxnSpPr>
            <a:stCxn id="172" idx="4"/>
            <a:endCxn id="183" idx="0"/>
          </p:cNvCxnSpPr>
          <p:nvPr/>
        </p:nvCxnSpPr>
        <p:spPr>
          <a:xfrm flipH="1">
            <a:off x="1573400" y="4253150"/>
            <a:ext cx="55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2"/>
          <p:cNvCxnSpPr>
            <a:stCxn id="172" idx="5"/>
            <a:endCxn id="180" idx="0"/>
          </p:cNvCxnSpPr>
          <p:nvPr/>
        </p:nvCxnSpPr>
        <p:spPr>
          <a:xfrm>
            <a:off x="1720347" y="4215147"/>
            <a:ext cx="1296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2"/>
          <p:cNvCxnSpPr>
            <a:stCxn id="173" idx="4"/>
            <a:endCxn id="181" idx="0"/>
          </p:cNvCxnSpPr>
          <p:nvPr/>
        </p:nvCxnSpPr>
        <p:spPr>
          <a:xfrm>
            <a:off x="2086563" y="4253150"/>
            <a:ext cx="396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2"/>
          <p:cNvCxnSpPr>
            <a:stCxn id="173" idx="5"/>
            <a:endCxn id="182" idx="0"/>
          </p:cNvCxnSpPr>
          <p:nvPr/>
        </p:nvCxnSpPr>
        <p:spPr>
          <a:xfrm>
            <a:off x="2178310" y="4215147"/>
            <a:ext cx="2244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2"/>
          <p:cNvSpPr txBox="1"/>
          <p:nvPr/>
        </p:nvSpPr>
        <p:spPr>
          <a:xfrm>
            <a:off x="330575" y="1153475"/>
            <a:ext cx="700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BFS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330575" y="3059313"/>
            <a:ext cx="700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</a:t>
            </a:r>
            <a:r>
              <a:rPr b="1" lang="en" sz="1800">
                <a:solidFill>
                  <a:schemeClr val="dk2"/>
                </a:solidFill>
              </a:rPr>
              <a:t>FS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135450" y="2195550"/>
            <a:ext cx="2697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2^3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7313125" y="4312125"/>
            <a:ext cx="655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2*3</a:t>
            </a:r>
            <a:endParaRPr sz="1800">
              <a:solidFill>
                <a:srgbClr val="38761D"/>
              </a:solidFill>
            </a:endParaRPr>
          </a:p>
        </p:txBody>
      </p:sp>
      <p:cxnSp>
        <p:nvCxnSpPr>
          <p:cNvPr id="200" name="Google Shape;200;p22"/>
          <p:cNvCxnSpPr>
            <a:stCxn id="201" idx="1"/>
            <a:endCxn id="187" idx="4"/>
          </p:cNvCxnSpPr>
          <p:nvPr/>
        </p:nvCxnSpPr>
        <p:spPr>
          <a:xfrm flipH="1" rot="10800000">
            <a:off x="426950" y="4607850"/>
            <a:ext cx="11400" cy="2901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2"/>
          <p:cNvSpPr txBox="1"/>
          <p:nvPr/>
        </p:nvSpPr>
        <p:spPr>
          <a:xfrm>
            <a:off x="426950" y="4747350"/>
            <a:ext cx="23481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Currently checking this node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6165125" y="1909250"/>
            <a:ext cx="1148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Worst case</a:t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7313125" y="4102550"/>
            <a:ext cx="1148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Worst case</a:t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2122775" y="3198250"/>
            <a:ext cx="559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</a:rPr>
              <a:t>Goal</a:t>
            </a:r>
            <a:endParaRPr sz="1200">
              <a:solidFill>
                <a:srgbClr val="CC0000"/>
              </a:solidFill>
            </a:endParaRPr>
          </a:p>
        </p:txBody>
      </p:sp>
      <p:cxnSp>
        <p:nvCxnSpPr>
          <p:cNvPr id="205" name="Google Shape;205;p22"/>
          <p:cNvCxnSpPr>
            <a:stCxn id="153" idx="4"/>
            <a:endCxn id="204" idx="0"/>
          </p:cNvCxnSpPr>
          <p:nvPr/>
        </p:nvCxnSpPr>
        <p:spPr>
          <a:xfrm>
            <a:off x="2402685" y="2738271"/>
            <a:ext cx="0" cy="459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06" name="Google Shape;206;p22"/>
          <p:cNvCxnSpPr>
            <a:stCxn id="204" idx="2"/>
            <a:endCxn id="182" idx="0"/>
          </p:cNvCxnSpPr>
          <p:nvPr/>
        </p:nvCxnSpPr>
        <p:spPr>
          <a:xfrm>
            <a:off x="2402675" y="3499450"/>
            <a:ext cx="0" cy="893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Blind Search (Uniform Cost)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50345" l="0" r="0" t="0"/>
          <a:stretch/>
        </p:blipFill>
        <p:spPr>
          <a:xfrm>
            <a:off x="422900" y="1389050"/>
            <a:ext cx="4075354" cy="141585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503100" y="3351350"/>
            <a:ext cx="81378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Weighted graph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Depth-first search until the depth is not as good as the next best breadth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Keep track of the path cost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Note: </a:t>
            </a:r>
            <a:r>
              <a:rPr lang="en" sz="1800">
                <a:solidFill>
                  <a:schemeClr val="dk2"/>
                </a:solidFill>
              </a:rPr>
              <a:t>Sometimes they give </a:t>
            </a:r>
            <a:r>
              <a:rPr lang="en" sz="1800">
                <a:solidFill>
                  <a:schemeClr val="dk2"/>
                </a:solidFill>
              </a:rPr>
              <a:t>weighted graph, but ask for PURE BFS, DFS</a:t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0" t="49047"/>
          <a:stretch/>
        </p:blipFill>
        <p:spPr>
          <a:xfrm>
            <a:off x="4756946" y="1597577"/>
            <a:ext cx="4075354" cy="145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311700" y="445025"/>
            <a:ext cx="304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DLS, IDS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50" y="3236579"/>
            <a:ext cx="4849175" cy="18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6122900" y="3805825"/>
            <a:ext cx="28539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</a:t>
            </a:r>
            <a:r>
              <a:rPr lang="en">
                <a:solidFill>
                  <a:schemeClr val="dk2"/>
                </a:solidFill>
              </a:rPr>
              <a:t>: branching factor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b="1" lang="en">
                <a:solidFill>
                  <a:schemeClr val="dk2"/>
                </a:solidFill>
              </a:rPr>
              <a:t>m</a:t>
            </a:r>
            <a:r>
              <a:rPr lang="en">
                <a:solidFill>
                  <a:schemeClr val="dk2"/>
                </a:solidFill>
              </a:rPr>
              <a:t>: max depth (goal depth)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</a:t>
            </a:r>
            <a:r>
              <a:rPr lang="en">
                <a:solidFill>
                  <a:schemeClr val="dk2"/>
                </a:solidFill>
              </a:rPr>
              <a:t>: limited depth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949" y="188100"/>
            <a:ext cx="5677201" cy="284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Informed Search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Blind search expands the </a:t>
            </a:r>
            <a:r>
              <a:rPr lang="en"/>
              <a:t>search from the </a:t>
            </a:r>
            <a:r>
              <a:rPr b="1" lang="en"/>
              <a:t>source </a:t>
            </a:r>
            <a:r>
              <a:rPr lang="en"/>
              <a:t>in all directions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know it is the goal when it reaches </a:t>
            </a:r>
            <a:r>
              <a:rPr b="1" lang="en"/>
              <a:t>the goal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Informed Search has another information to measure the “distance/ farness” </a:t>
            </a:r>
            <a:r>
              <a:rPr b="1" lang="en"/>
              <a:t>from source to the goal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track of the “desirability/score/utility” of each node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Uniform-cost Search: Path cost only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Greedy Search: Heuristics only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A* Search: Heuristics + Path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Informed Search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50" y="971025"/>
            <a:ext cx="5567450" cy="4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311700" y="445025"/>
            <a:ext cx="62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Search: Graph (Data Structure &amp; Algo)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311700" y="1152475"/>
            <a:ext cx="513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Root node, Parent nodes, Children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First-in-First-Out Queue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Last-in-First-Out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track of the nodes values with arrays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Shortest-path from node A to B in a known weighted graph: Dijkstra’s Algo</a:t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7523900" y="1721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7086100" y="57102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7954850" y="57102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6826600" y="9699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7264400" y="9699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7732025" y="9699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8189988" y="9699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cxnSp>
        <p:nvCxnSpPr>
          <p:cNvPr id="248" name="Google Shape;248;p27"/>
          <p:cNvCxnSpPr>
            <a:stCxn id="242" idx="3"/>
            <a:endCxn id="244" idx="7"/>
          </p:cNvCxnSpPr>
          <p:nvPr/>
        </p:nvCxnSpPr>
        <p:spPr>
          <a:xfrm flipH="1">
            <a:off x="7048203" y="792522"/>
            <a:ext cx="759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7"/>
          <p:cNvCxnSpPr>
            <a:stCxn id="242" idx="5"/>
            <a:endCxn id="245" idx="0"/>
          </p:cNvCxnSpPr>
          <p:nvPr/>
        </p:nvCxnSpPr>
        <p:spPr>
          <a:xfrm>
            <a:off x="7307597" y="792522"/>
            <a:ext cx="86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7"/>
          <p:cNvCxnSpPr>
            <a:stCxn id="243" idx="3"/>
            <a:endCxn id="246" idx="7"/>
          </p:cNvCxnSpPr>
          <p:nvPr/>
        </p:nvCxnSpPr>
        <p:spPr>
          <a:xfrm flipH="1">
            <a:off x="7953553" y="792522"/>
            <a:ext cx="393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7"/>
          <p:cNvCxnSpPr>
            <a:stCxn id="243" idx="5"/>
            <a:endCxn id="247" idx="1"/>
          </p:cNvCxnSpPr>
          <p:nvPr/>
        </p:nvCxnSpPr>
        <p:spPr>
          <a:xfrm>
            <a:off x="8176347" y="792522"/>
            <a:ext cx="516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7"/>
          <p:cNvCxnSpPr>
            <a:stCxn id="241" idx="3"/>
            <a:endCxn id="242" idx="7"/>
          </p:cNvCxnSpPr>
          <p:nvPr/>
        </p:nvCxnSpPr>
        <p:spPr>
          <a:xfrm flipH="1">
            <a:off x="7307503" y="393597"/>
            <a:ext cx="2544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7"/>
          <p:cNvCxnSpPr>
            <a:stCxn id="241" idx="5"/>
            <a:endCxn id="243" idx="1"/>
          </p:cNvCxnSpPr>
          <p:nvPr/>
        </p:nvCxnSpPr>
        <p:spPr>
          <a:xfrm>
            <a:off x="7745397" y="393597"/>
            <a:ext cx="2475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7"/>
          <p:cNvSpPr txBox="1"/>
          <p:nvPr/>
        </p:nvSpPr>
        <p:spPr>
          <a:xfrm>
            <a:off x="5693975" y="4620825"/>
            <a:ext cx="1397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BFS Queue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7470875" y="4620825"/>
            <a:ext cx="1397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r>
              <a:rPr lang="en" sz="1800">
                <a:solidFill>
                  <a:schemeClr val="dk2"/>
                </a:solidFill>
              </a:rPr>
              <a:t>FS Stack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5831025" y="2516625"/>
            <a:ext cx="168600" cy="20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7350400" y="2516625"/>
            <a:ext cx="168600" cy="20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7350400" y="4391575"/>
            <a:ext cx="1187100" cy="1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4312500" y="48286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4843400" y="470362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5479025" y="473245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6134125" y="33535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6176425" y="28436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6176425" y="24130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6176413" y="198232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CC0000"/>
                </a:solidFill>
              </a:rPr>
              <a:t>Constraint Satisfaction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311700" y="1171925"/>
            <a:ext cx="3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Backtracking: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Depth first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constraint checking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Checking,Constraint Propagation</a:t>
            </a:r>
            <a:endParaRPr/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b="1429" l="0" r="0" t="0"/>
          <a:stretch/>
        </p:blipFill>
        <p:spPr>
          <a:xfrm>
            <a:off x="5153250" y="1048700"/>
            <a:ext cx="3233326" cy="182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50" y="3152398"/>
            <a:ext cx="7692549" cy="16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8101200" y="3807350"/>
            <a:ext cx="10053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Inconsistent!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Need to select another assignment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Constraint Satisfaction</a:t>
            </a:r>
            <a:endParaRPr/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311700" y="1171925"/>
            <a:ext cx="83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variable to choose</a:t>
            </a:r>
            <a:r>
              <a:rPr lang="en"/>
              <a:t>? Which values to try first?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39566" l="44617" r="23635" t="0"/>
          <a:stretch/>
        </p:blipFill>
        <p:spPr>
          <a:xfrm>
            <a:off x="311700" y="1917625"/>
            <a:ext cx="2250326" cy="20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3">
            <a:alphaModFix/>
          </a:blip>
          <a:srcRect b="0" l="22027" r="0" t="69831"/>
          <a:stretch/>
        </p:blipFill>
        <p:spPr>
          <a:xfrm>
            <a:off x="311700" y="4053825"/>
            <a:ext cx="3616000" cy="66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9"/>
          <p:cNvCxnSpPr/>
          <p:nvPr/>
        </p:nvCxnSpPr>
        <p:spPr>
          <a:xfrm flipH="1" rot="10800000">
            <a:off x="129725" y="3268925"/>
            <a:ext cx="765300" cy="73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4" name="Google Shape;284;p29"/>
          <p:cNvPicPr preferRelativeResize="0"/>
          <p:nvPr/>
        </p:nvPicPr>
        <p:blipFill rotWithShape="1">
          <a:blip r:embed="rId4">
            <a:alphaModFix/>
          </a:blip>
          <a:srcRect b="0" l="0" r="14111" t="0"/>
          <a:stretch/>
        </p:blipFill>
        <p:spPr>
          <a:xfrm>
            <a:off x="3839800" y="1955525"/>
            <a:ext cx="5122223" cy="23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Constraint Satisfaction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311700" y="1152475"/>
            <a:ext cx="20817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Factor Graph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4350"/>
            <a:ext cx="7011151" cy="31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/>
          <p:nvPr/>
        </p:nvSpPr>
        <p:spPr>
          <a:xfrm>
            <a:off x="6739100" y="2347975"/>
            <a:ext cx="2315400" cy="33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having values</a:t>
            </a:r>
            <a:endParaRPr/>
          </a:p>
        </p:txBody>
      </p:sp>
      <p:cxnSp>
        <p:nvCxnSpPr>
          <p:cNvPr id="293" name="Google Shape;293;p30"/>
          <p:cNvCxnSpPr>
            <a:stCxn id="292" idx="1"/>
          </p:cNvCxnSpPr>
          <p:nvPr/>
        </p:nvCxnSpPr>
        <p:spPr>
          <a:xfrm flipH="1">
            <a:off x="4715300" y="2516575"/>
            <a:ext cx="2023800" cy="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30"/>
          <p:cNvSpPr/>
          <p:nvPr/>
        </p:nvSpPr>
        <p:spPr>
          <a:xfrm>
            <a:off x="6739100" y="2954625"/>
            <a:ext cx="2315400" cy="337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function/factor</a:t>
            </a:r>
            <a:endParaRPr/>
          </a:p>
        </p:txBody>
      </p:sp>
      <p:cxnSp>
        <p:nvCxnSpPr>
          <p:cNvPr id="295" name="Google Shape;295;p30"/>
          <p:cNvCxnSpPr>
            <a:stCxn id="294" idx="1"/>
          </p:cNvCxnSpPr>
          <p:nvPr/>
        </p:nvCxnSpPr>
        <p:spPr>
          <a:xfrm rot="10800000">
            <a:off x="4754300" y="3119925"/>
            <a:ext cx="19848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Game Playing: Minimax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01" name="Google Shape;301;p31"/>
          <p:cNvSpPr txBox="1"/>
          <p:nvPr>
            <p:ph idx="1" type="body"/>
          </p:nvPr>
        </p:nvSpPr>
        <p:spPr>
          <a:xfrm>
            <a:off x="0" y="1152475"/>
            <a:ext cx="283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Have a function to calculate the </a:t>
            </a:r>
            <a:r>
              <a:rPr b="1" lang="en" sz="1300"/>
              <a:t>utility/score</a:t>
            </a:r>
            <a:r>
              <a:rPr lang="en" sz="1300"/>
              <a:t> at the current state of the game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We want to </a:t>
            </a:r>
            <a:r>
              <a:rPr b="1" lang="en" sz="1300"/>
              <a:t>maximize</a:t>
            </a:r>
            <a:r>
              <a:rPr lang="en" sz="1300"/>
              <a:t>, the opponent want to </a:t>
            </a:r>
            <a:r>
              <a:rPr b="1" lang="en" sz="1300"/>
              <a:t>minimize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Propagate </a:t>
            </a:r>
            <a:r>
              <a:rPr b="1" lang="en" sz="1300"/>
              <a:t>UP </a:t>
            </a:r>
            <a:r>
              <a:rPr lang="en" sz="1300"/>
              <a:t>from the bottom nodes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Challenges: needs to evaluate all the way to the endgame. Not feasible!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302" name="Google Shape;302;p31"/>
          <p:cNvSpPr txBox="1"/>
          <p:nvPr/>
        </p:nvSpPr>
        <p:spPr>
          <a:xfrm>
            <a:off x="4940100" y="153175"/>
            <a:ext cx="38922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minimax search happens every time the agent make decision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350" y="1017725"/>
            <a:ext cx="42531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/>
        </p:nvSpPr>
        <p:spPr>
          <a:xfrm>
            <a:off x="311700" y="4838700"/>
            <a:ext cx="3735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https://www.youtube.com/watch?v=l-hh51ncgDI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326" y="1987736"/>
            <a:ext cx="1616237" cy="162359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1"/>
          <p:cNvSpPr txBox="1"/>
          <p:nvPr/>
        </p:nvSpPr>
        <p:spPr>
          <a:xfrm>
            <a:off x="2898325" y="3703575"/>
            <a:ext cx="161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The </a:t>
            </a:r>
            <a:r>
              <a:rPr b="1" lang="en" sz="1100">
                <a:solidFill>
                  <a:schemeClr val="dk2"/>
                </a:solidFill>
              </a:rPr>
              <a:t>value </a:t>
            </a:r>
            <a:r>
              <a:rPr lang="en" sz="1100">
                <a:solidFill>
                  <a:schemeClr val="dk2"/>
                </a:solidFill>
              </a:rPr>
              <a:t>is the score in favor of white</a:t>
            </a:r>
            <a:endParaRPr i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16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Agent and Environment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Search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Constraint Satisfaction &amp; Game Playing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Reinforcement Learning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Legend: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-"/>
            </a:pPr>
            <a:r>
              <a:rPr b="1" lang="en">
                <a:solidFill>
                  <a:srgbClr val="CC0000"/>
                </a:solidFill>
              </a:rPr>
              <a:t>Core idea (for quiz)</a:t>
            </a:r>
            <a:endParaRPr b="1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-"/>
            </a:pPr>
            <a:r>
              <a:rPr b="1" lang="en">
                <a:solidFill>
                  <a:srgbClr val="6AA84F"/>
                </a:solidFill>
              </a:rPr>
              <a:t>Insights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100" y="2855325"/>
            <a:ext cx="5091601" cy="1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431150" y="4650575"/>
            <a:ext cx="5643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Stanford AI</a:t>
            </a:r>
            <a:r>
              <a:rPr lang="en" sz="1000">
                <a:solidFill>
                  <a:schemeClr val="dk2"/>
                </a:solidFill>
              </a:rPr>
              <a:t>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https://www.youtube.com/playlist?list=PLoROMvodv4rOca_Ovz1DvdtWuz8BfSWL2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Game Playing: Pruning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311700" y="4838700"/>
            <a:ext cx="3735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https://www.youtube.com/watch?v=l-hh51ncgDI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400" y="1675825"/>
            <a:ext cx="6431626" cy="30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311700" y="1102650"/>
            <a:ext cx="82308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Agent does not need to evaluate all possibilities. Can use pruning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Reinforcement</a:t>
            </a:r>
            <a:r>
              <a:rPr b="1" lang="en">
                <a:solidFill>
                  <a:srgbClr val="CC0000"/>
                </a:solidFill>
              </a:rPr>
              <a:t> Learning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20" name="Google Shape;320;p33"/>
          <p:cNvSpPr txBox="1"/>
          <p:nvPr>
            <p:ph idx="1" type="body"/>
          </p:nvPr>
        </p:nvSpPr>
        <p:spPr>
          <a:xfrm>
            <a:off x="311700" y="1152475"/>
            <a:ext cx="41313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State, Action, Reward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Expected Utility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Utility, Bellman Equation</a:t>
            </a:r>
            <a:endParaRPr/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525" y="1091075"/>
            <a:ext cx="3671151" cy="14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 txBox="1"/>
          <p:nvPr/>
        </p:nvSpPr>
        <p:spPr>
          <a:xfrm>
            <a:off x="434575" y="2996575"/>
            <a:ext cx="63888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OBJECTIVE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Maximize the reward received as the agent operate in the environment (from start to end/goal state)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Markov Decision Process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/>
          </a:blip>
          <a:srcRect b="2824" l="2089" r="2925" t="7497"/>
          <a:stretch/>
        </p:blipFill>
        <p:spPr>
          <a:xfrm>
            <a:off x="5811570" y="2404175"/>
            <a:ext cx="2963579" cy="25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 rotWithShape="1">
          <a:blip r:embed="rId4">
            <a:alphaModFix/>
          </a:blip>
          <a:srcRect b="9584" l="0" r="0" t="0"/>
          <a:stretch/>
        </p:blipFill>
        <p:spPr>
          <a:xfrm>
            <a:off x="1135900" y="2789025"/>
            <a:ext cx="3143125" cy="22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800" y="1059275"/>
            <a:ext cx="5614776" cy="180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Big Picture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655100" y="1128575"/>
            <a:ext cx="4618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7" name="Google Shape;337;p35"/>
          <p:cNvPicPr preferRelativeResize="0"/>
          <p:nvPr/>
        </p:nvPicPr>
        <p:blipFill rotWithShape="1">
          <a:blip r:embed="rId3">
            <a:alphaModFix/>
          </a:blip>
          <a:srcRect b="16092" l="2089" r="2925" t="7495"/>
          <a:stretch/>
        </p:blipFill>
        <p:spPr>
          <a:xfrm>
            <a:off x="888625" y="2385773"/>
            <a:ext cx="1434679" cy="106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5"/>
          <p:cNvCxnSpPr/>
          <p:nvPr/>
        </p:nvCxnSpPr>
        <p:spPr>
          <a:xfrm>
            <a:off x="460525" y="4060300"/>
            <a:ext cx="81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35"/>
          <p:cNvSpPr txBox="1"/>
          <p:nvPr/>
        </p:nvSpPr>
        <p:spPr>
          <a:xfrm>
            <a:off x="2211775" y="4235450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“time”, “time step”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40" name="Google Shape;340;p35"/>
          <p:cNvCxnSpPr/>
          <p:nvPr/>
        </p:nvCxnSpPr>
        <p:spPr>
          <a:xfrm>
            <a:off x="921025" y="2198800"/>
            <a:ext cx="17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35"/>
          <p:cNvSpPr txBox="1"/>
          <p:nvPr/>
        </p:nvSpPr>
        <p:spPr>
          <a:xfrm>
            <a:off x="875550" y="1717575"/>
            <a:ext cx="193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run/trajectory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/>
          </a:blip>
          <a:srcRect b="16092" l="2089" r="2925" t="7495"/>
          <a:stretch/>
        </p:blipFill>
        <p:spPr>
          <a:xfrm>
            <a:off x="3168475" y="2385760"/>
            <a:ext cx="1434679" cy="106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5"/>
          <p:cNvCxnSpPr/>
          <p:nvPr/>
        </p:nvCxnSpPr>
        <p:spPr>
          <a:xfrm>
            <a:off x="3200875" y="2198788"/>
            <a:ext cx="17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5"/>
          <p:cNvSpPr txBox="1"/>
          <p:nvPr/>
        </p:nvSpPr>
        <p:spPr>
          <a:xfrm>
            <a:off x="3155400" y="1717563"/>
            <a:ext cx="193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run/trajectory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3">
            <a:alphaModFix/>
          </a:blip>
          <a:srcRect b="16092" l="2089" r="2925" t="7495"/>
          <a:stretch/>
        </p:blipFill>
        <p:spPr>
          <a:xfrm>
            <a:off x="6966100" y="2424685"/>
            <a:ext cx="1434679" cy="106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5"/>
          <p:cNvCxnSpPr/>
          <p:nvPr/>
        </p:nvCxnSpPr>
        <p:spPr>
          <a:xfrm>
            <a:off x="6998500" y="2237713"/>
            <a:ext cx="17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5"/>
          <p:cNvSpPr txBox="1"/>
          <p:nvPr/>
        </p:nvSpPr>
        <p:spPr>
          <a:xfrm>
            <a:off x="6953025" y="1756488"/>
            <a:ext cx="193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run/trajectory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5448325" y="2354188"/>
            <a:ext cx="11997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…</a:t>
            </a:r>
            <a:endParaRPr b="1"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311700" y="445025"/>
            <a:ext cx="25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Expected Utility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54" name="Google Shape;354;p36"/>
          <p:cNvSpPr txBox="1"/>
          <p:nvPr>
            <p:ph idx="1" type="body"/>
          </p:nvPr>
        </p:nvSpPr>
        <p:spPr>
          <a:xfrm>
            <a:off x="311700" y="1152475"/>
            <a:ext cx="8520600" cy="14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Recall your statistics and probability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is just calculating the “Mean”, “Expected Value”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36"/>
          <p:cNvPicPr preferRelativeResize="0"/>
          <p:nvPr/>
        </p:nvPicPr>
        <p:blipFill rotWithShape="1">
          <a:blip r:embed="rId3">
            <a:alphaModFix/>
          </a:blip>
          <a:srcRect b="32284" l="14401" r="16226" t="13746"/>
          <a:stretch/>
        </p:blipFill>
        <p:spPr>
          <a:xfrm>
            <a:off x="5525450" y="445025"/>
            <a:ext cx="3146982" cy="13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/>
        </p:nvSpPr>
        <p:spPr>
          <a:xfrm>
            <a:off x="6311000" y="0"/>
            <a:ext cx="28332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https://www.youtube.com/watch?app=desktop&amp;v=OvTEhNL96v0</a:t>
            </a:r>
            <a:r>
              <a:rPr lang="en" sz="700">
                <a:solidFill>
                  <a:schemeClr val="dk2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1186950" y="2840925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1</a:t>
            </a:r>
            <a:endParaRPr u="sng"/>
          </a:p>
        </p:txBody>
      </p:sp>
      <p:sp>
        <p:nvSpPr>
          <p:cNvPr id="358" name="Google Shape;358;p36"/>
          <p:cNvSpPr/>
          <p:nvPr/>
        </p:nvSpPr>
        <p:spPr>
          <a:xfrm>
            <a:off x="2840925" y="2393375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1</a:t>
            </a: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840925" y="3531650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2</a:t>
            </a:r>
            <a:endParaRPr/>
          </a:p>
        </p:txBody>
      </p:sp>
      <p:cxnSp>
        <p:nvCxnSpPr>
          <p:cNvPr id="360" name="Google Shape;360;p36"/>
          <p:cNvCxnSpPr>
            <a:endCxn id="358" idx="1"/>
          </p:cNvCxnSpPr>
          <p:nvPr/>
        </p:nvCxnSpPr>
        <p:spPr>
          <a:xfrm flipH="1" rot="10800000">
            <a:off x="1673625" y="2591225"/>
            <a:ext cx="11673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36"/>
          <p:cNvCxnSpPr>
            <a:stCxn id="357" idx="3"/>
            <a:endCxn id="359" idx="1"/>
          </p:cNvCxnSpPr>
          <p:nvPr/>
        </p:nvCxnSpPr>
        <p:spPr>
          <a:xfrm>
            <a:off x="1673550" y="3084225"/>
            <a:ext cx="11673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36"/>
          <p:cNvSpPr txBox="1"/>
          <p:nvPr/>
        </p:nvSpPr>
        <p:spPr>
          <a:xfrm>
            <a:off x="3508950" y="2373275"/>
            <a:ext cx="531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3496025" y="3511550"/>
            <a:ext cx="531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1806250" y="3579650"/>
            <a:ext cx="762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p=0.8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1806250" y="2253200"/>
            <a:ext cx="762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p=0.2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441050" y="4247000"/>
            <a:ext cx="4862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utility of action “a1” = 8+4 = 12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5096400" y="2353800"/>
            <a:ext cx="37359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Why the distribution?</a:t>
            </a:r>
            <a:r>
              <a:rPr lang="en" sz="1500">
                <a:solidFill>
                  <a:schemeClr val="dk2"/>
                </a:solidFill>
              </a:rPr>
              <a:t> Non-deterministic, probabilistic action and state transitions.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625" y="3264650"/>
            <a:ext cx="2099725" cy="11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type="title"/>
          </p:nvPr>
        </p:nvSpPr>
        <p:spPr>
          <a:xfrm>
            <a:off x="311700" y="445025"/>
            <a:ext cx="51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More calculation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914550" y="24904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 u="sng"/>
          </a:p>
        </p:txBody>
      </p:sp>
      <p:sp>
        <p:nvSpPr>
          <p:cNvPr id="375" name="Google Shape;375;p37"/>
          <p:cNvSpPr/>
          <p:nvPr/>
        </p:nvSpPr>
        <p:spPr>
          <a:xfrm>
            <a:off x="2568525" y="2042888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2568525" y="3181163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cxnSp>
        <p:nvCxnSpPr>
          <p:cNvPr id="377" name="Google Shape;377;p37"/>
          <p:cNvCxnSpPr>
            <a:endCxn id="375" idx="1"/>
          </p:cNvCxnSpPr>
          <p:nvPr/>
        </p:nvCxnSpPr>
        <p:spPr>
          <a:xfrm flipH="1" rot="10800000">
            <a:off x="1401225" y="2240738"/>
            <a:ext cx="11673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7"/>
          <p:cNvCxnSpPr>
            <a:stCxn id="374" idx="3"/>
            <a:endCxn id="376" idx="1"/>
          </p:cNvCxnSpPr>
          <p:nvPr/>
        </p:nvCxnSpPr>
        <p:spPr>
          <a:xfrm>
            <a:off x="1401150" y="2733738"/>
            <a:ext cx="11673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37"/>
          <p:cNvSpPr txBox="1"/>
          <p:nvPr/>
        </p:nvSpPr>
        <p:spPr>
          <a:xfrm>
            <a:off x="1533850" y="3229163"/>
            <a:ext cx="762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p=0.8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1533850" y="1902713"/>
            <a:ext cx="762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p=0.2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3907875" y="14784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 u="sng"/>
          </a:p>
        </p:txBody>
      </p:sp>
      <p:cxnSp>
        <p:nvCxnSpPr>
          <p:cNvPr id="382" name="Google Shape;382;p37"/>
          <p:cNvCxnSpPr>
            <a:stCxn id="375" idx="3"/>
            <a:endCxn id="381" idx="1"/>
          </p:cNvCxnSpPr>
          <p:nvPr/>
        </p:nvCxnSpPr>
        <p:spPr>
          <a:xfrm flipH="1" rot="10800000">
            <a:off x="3029025" y="1721738"/>
            <a:ext cx="8790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37"/>
          <p:cNvSpPr/>
          <p:nvPr/>
        </p:nvSpPr>
        <p:spPr>
          <a:xfrm>
            <a:off x="3907875" y="224388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 u="sng"/>
          </a:p>
        </p:txBody>
      </p:sp>
      <p:cxnSp>
        <p:nvCxnSpPr>
          <p:cNvPr id="384" name="Google Shape;384;p37"/>
          <p:cNvCxnSpPr>
            <a:stCxn id="375" idx="3"/>
            <a:endCxn id="383" idx="1"/>
          </p:cNvCxnSpPr>
          <p:nvPr/>
        </p:nvCxnSpPr>
        <p:spPr>
          <a:xfrm>
            <a:off x="3029025" y="2240738"/>
            <a:ext cx="8790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37"/>
          <p:cNvSpPr/>
          <p:nvPr/>
        </p:nvSpPr>
        <p:spPr>
          <a:xfrm>
            <a:off x="3907875" y="30093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s4</a:t>
            </a:r>
            <a:endParaRPr u="sng"/>
          </a:p>
        </p:txBody>
      </p:sp>
      <p:cxnSp>
        <p:nvCxnSpPr>
          <p:cNvPr id="386" name="Google Shape;386;p37"/>
          <p:cNvCxnSpPr>
            <a:stCxn id="376" idx="3"/>
            <a:endCxn id="385" idx="1"/>
          </p:cNvCxnSpPr>
          <p:nvPr/>
        </p:nvCxnSpPr>
        <p:spPr>
          <a:xfrm flipH="1" rot="10800000">
            <a:off x="3029025" y="3252713"/>
            <a:ext cx="879000" cy="1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37"/>
          <p:cNvSpPr/>
          <p:nvPr/>
        </p:nvSpPr>
        <p:spPr>
          <a:xfrm>
            <a:off x="3907875" y="377478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s5</a:t>
            </a:r>
            <a:endParaRPr u="sng"/>
          </a:p>
        </p:txBody>
      </p:sp>
      <p:cxnSp>
        <p:nvCxnSpPr>
          <p:cNvPr id="388" name="Google Shape;388;p37"/>
          <p:cNvCxnSpPr>
            <a:stCxn id="376" idx="3"/>
            <a:endCxn id="387" idx="1"/>
          </p:cNvCxnSpPr>
          <p:nvPr/>
        </p:nvCxnSpPr>
        <p:spPr>
          <a:xfrm>
            <a:off x="3029025" y="3379013"/>
            <a:ext cx="8790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37"/>
          <p:cNvSpPr txBox="1"/>
          <p:nvPr/>
        </p:nvSpPr>
        <p:spPr>
          <a:xfrm>
            <a:off x="3158450" y="2398363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p=0.9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3158450" y="1417725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p=0.1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3158450" y="2868575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3127725" y="3948800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4572000" y="150380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572000" y="226925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4572000" y="303470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</a:t>
            </a:r>
            <a:r>
              <a:rPr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4572000" y="380015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6</a:t>
            </a:r>
            <a:r>
              <a:rPr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7" name="Google Shape;397;p37"/>
          <p:cNvSpPr txBox="1"/>
          <p:nvPr/>
        </p:nvSpPr>
        <p:spPr>
          <a:xfrm>
            <a:off x="5898550" y="2132375"/>
            <a:ext cx="30996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utility of state “s1” </a:t>
            </a:r>
            <a:r>
              <a:rPr lang="en" sz="1800">
                <a:solidFill>
                  <a:schemeClr val="dk2"/>
                </a:solidFill>
              </a:rPr>
              <a:t>= 0.2 (12+18) </a:t>
            </a:r>
            <a:r>
              <a:rPr lang="en" sz="1800">
                <a:solidFill>
                  <a:schemeClr val="dk2"/>
                </a:solidFill>
              </a:rPr>
              <a:t>+ 0.8 </a:t>
            </a:r>
            <a:r>
              <a:rPr lang="en" sz="1800">
                <a:solidFill>
                  <a:schemeClr val="dk2"/>
                </a:solidFill>
              </a:rPr>
              <a:t>(20+30)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0.2 * </a:t>
            </a:r>
            <a:r>
              <a:rPr lang="en" sz="1800">
                <a:solidFill>
                  <a:schemeClr val="dk2"/>
                </a:solidFill>
              </a:rPr>
              <a:t>30 </a:t>
            </a:r>
            <a:r>
              <a:rPr lang="en" sz="1800">
                <a:solidFill>
                  <a:schemeClr val="dk2"/>
                </a:solidFill>
              </a:rPr>
              <a:t>+ 0.8 *</a:t>
            </a:r>
            <a:r>
              <a:rPr lang="en" sz="1800">
                <a:solidFill>
                  <a:schemeClr val="dk2"/>
                </a:solidFill>
              </a:rPr>
              <a:t> 50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6 + 40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46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1200950" y="4261400"/>
            <a:ext cx="1627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Probabilistic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Action policy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>
            <p:ph type="title"/>
          </p:nvPr>
        </p:nvSpPr>
        <p:spPr>
          <a:xfrm>
            <a:off x="311700" y="445025"/>
            <a:ext cx="51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More calculation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914550" y="24904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 u="sng"/>
          </a:p>
        </p:txBody>
      </p:sp>
      <p:sp>
        <p:nvSpPr>
          <p:cNvPr id="405" name="Google Shape;405;p38"/>
          <p:cNvSpPr/>
          <p:nvPr/>
        </p:nvSpPr>
        <p:spPr>
          <a:xfrm>
            <a:off x="2568525" y="2042888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406" name="Google Shape;406;p38"/>
          <p:cNvSpPr/>
          <p:nvPr/>
        </p:nvSpPr>
        <p:spPr>
          <a:xfrm>
            <a:off x="2568525" y="3181163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cxnSp>
        <p:nvCxnSpPr>
          <p:cNvPr id="407" name="Google Shape;407;p38"/>
          <p:cNvCxnSpPr>
            <a:endCxn id="405" idx="1"/>
          </p:cNvCxnSpPr>
          <p:nvPr/>
        </p:nvCxnSpPr>
        <p:spPr>
          <a:xfrm flipH="1" rot="10800000">
            <a:off x="1401225" y="2240738"/>
            <a:ext cx="11673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8"/>
          <p:cNvCxnSpPr>
            <a:stCxn id="404" idx="3"/>
            <a:endCxn id="406" idx="1"/>
          </p:cNvCxnSpPr>
          <p:nvPr/>
        </p:nvCxnSpPr>
        <p:spPr>
          <a:xfrm>
            <a:off x="1401150" y="2733738"/>
            <a:ext cx="11673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8"/>
          <p:cNvSpPr/>
          <p:nvPr/>
        </p:nvSpPr>
        <p:spPr>
          <a:xfrm>
            <a:off x="3907875" y="14784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 u="sng"/>
          </a:p>
        </p:txBody>
      </p:sp>
      <p:cxnSp>
        <p:nvCxnSpPr>
          <p:cNvPr id="410" name="Google Shape;410;p38"/>
          <p:cNvCxnSpPr>
            <a:stCxn id="405" idx="3"/>
            <a:endCxn id="409" idx="1"/>
          </p:cNvCxnSpPr>
          <p:nvPr/>
        </p:nvCxnSpPr>
        <p:spPr>
          <a:xfrm flipH="1" rot="10800000">
            <a:off x="3029025" y="1721738"/>
            <a:ext cx="8790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8"/>
          <p:cNvSpPr/>
          <p:nvPr/>
        </p:nvSpPr>
        <p:spPr>
          <a:xfrm>
            <a:off x="3907875" y="224388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 u="sng"/>
          </a:p>
        </p:txBody>
      </p:sp>
      <p:cxnSp>
        <p:nvCxnSpPr>
          <p:cNvPr id="412" name="Google Shape;412;p38"/>
          <p:cNvCxnSpPr>
            <a:stCxn id="405" idx="3"/>
            <a:endCxn id="411" idx="1"/>
          </p:cNvCxnSpPr>
          <p:nvPr/>
        </p:nvCxnSpPr>
        <p:spPr>
          <a:xfrm>
            <a:off x="3029025" y="2240738"/>
            <a:ext cx="8790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38"/>
          <p:cNvSpPr/>
          <p:nvPr/>
        </p:nvSpPr>
        <p:spPr>
          <a:xfrm>
            <a:off x="3907875" y="30093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s4</a:t>
            </a:r>
            <a:endParaRPr u="sng"/>
          </a:p>
        </p:txBody>
      </p:sp>
      <p:cxnSp>
        <p:nvCxnSpPr>
          <p:cNvPr id="414" name="Google Shape;414;p38"/>
          <p:cNvCxnSpPr>
            <a:stCxn id="406" idx="3"/>
            <a:endCxn id="413" idx="1"/>
          </p:cNvCxnSpPr>
          <p:nvPr/>
        </p:nvCxnSpPr>
        <p:spPr>
          <a:xfrm flipH="1" rot="10800000">
            <a:off x="3029025" y="3252713"/>
            <a:ext cx="879000" cy="1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38"/>
          <p:cNvSpPr/>
          <p:nvPr/>
        </p:nvSpPr>
        <p:spPr>
          <a:xfrm>
            <a:off x="3907875" y="377478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s5</a:t>
            </a:r>
            <a:endParaRPr u="sng"/>
          </a:p>
        </p:txBody>
      </p:sp>
      <p:cxnSp>
        <p:nvCxnSpPr>
          <p:cNvPr id="416" name="Google Shape;416;p38"/>
          <p:cNvCxnSpPr>
            <a:stCxn id="406" idx="3"/>
            <a:endCxn id="415" idx="1"/>
          </p:cNvCxnSpPr>
          <p:nvPr/>
        </p:nvCxnSpPr>
        <p:spPr>
          <a:xfrm>
            <a:off x="3029025" y="3379013"/>
            <a:ext cx="8790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38"/>
          <p:cNvSpPr txBox="1"/>
          <p:nvPr/>
        </p:nvSpPr>
        <p:spPr>
          <a:xfrm>
            <a:off x="3158450" y="2398363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p=0.9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3158450" y="1417725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p=0.1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3158450" y="2868575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3127725" y="3948800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4572000" y="150380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4572000" y="226925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4572000" y="303470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4572000" y="380015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60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5" name="Google Shape;425;p38"/>
          <p:cNvSpPr txBox="1"/>
          <p:nvPr/>
        </p:nvSpPr>
        <p:spPr>
          <a:xfrm>
            <a:off x="5898550" y="2132375"/>
            <a:ext cx="30996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a1 v</a:t>
            </a:r>
            <a:r>
              <a:rPr lang="en" sz="1800">
                <a:solidFill>
                  <a:schemeClr val="dk2"/>
                </a:solidFill>
              </a:rPr>
              <a:t>s</a:t>
            </a:r>
            <a:r>
              <a:rPr lang="en" sz="1800">
                <a:solidFill>
                  <a:schemeClr val="dk2"/>
                </a:solidFill>
              </a:rPr>
              <a:t> a2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(12+18) vs (20+30)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30 vs 50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6" name="Google Shape;426;p38"/>
          <p:cNvSpPr txBox="1"/>
          <p:nvPr/>
        </p:nvSpPr>
        <p:spPr>
          <a:xfrm>
            <a:off x="793750" y="4319450"/>
            <a:ext cx="270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Deterministic policy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Choose the better action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 txBox="1"/>
          <p:nvPr>
            <p:ph type="title"/>
          </p:nvPr>
        </p:nvSpPr>
        <p:spPr>
          <a:xfrm>
            <a:off x="311700" y="445025"/>
            <a:ext cx="63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State sequence Utility, </a:t>
            </a:r>
            <a:r>
              <a:rPr b="1" lang="en">
                <a:solidFill>
                  <a:srgbClr val="CC0000"/>
                </a:solidFill>
              </a:rPr>
              <a:t>Discounted Utility</a:t>
            </a:r>
            <a:endParaRPr b="1">
              <a:solidFill>
                <a:srgbClr val="CC0000"/>
              </a:solidFill>
            </a:endParaRPr>
          </a:p>
        </p:txBody>
      </p:sp>
      <p:cxnSp>
        <p:nvCxnSpPr>
          <p:cNvPr id="432" name="Google Shape;432;p39"/>
          <p:cNvCxnSpPr/>
          <p:nvPr/>
        </p:nvCxnSpPr>
        <p:spPr>
          <a:xfrm>
            <a:off x="6758825" y="2466863"/>
            <a:ext cx="18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39"/>
          <p:cNvCxnSpPr/>
          <p:nvPr/>
        </p:nvCxnSpPr>
        <p:spPr>
          <a:xfrm>
            <a:off x="7038600" y="2337713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39"/>
          <p:cNvCxnSpPr/>
          <p:nvPr/>
        </p:nvCxnSpPr>
        <p:spPr>
          <a:xfrm>
            <a:off x="8071350" y="2341288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39"/>
          <p:cNvSpPr txBox="1"/>
          <p:nvPr/>
        </p:nvSpPr>
        <p:spPr>
          <a:xfrm>
            <a:off x="7793550" y="2580613"/>
            <a:ext cx="5556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 year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6414775" y="1832600"/>
            <a:ext cx="1302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100 SGD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7775500" y="1832588"/>
            <a:ext cx="1225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100 SGD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6758825" y="2580613"/>
            <a:ext cx="443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Now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439" name="Google Shape;4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25" y="1439325"/>
            <a:ext cx="5963426" cy="22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/>
          <p:cNvSpPr txBox="1"/>
          <p:nvPr/>
        </p:nvSpPr>
        <p:spPr>
          <a:xfrm>
            <a:off x="6692250" y="2875013"/>
            <a:ext cx="1926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Future reward is discounted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/>
          <p:nvPr/>
        </p:nvSpPr>
        <p:spPr>
          <a:xfrm>
            <a:off x="1258300" y="1511275"/>
            <a:ext cx="2568600" cy="1738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"/>
          <p:cNvSpPr txBox="1"/>
          <p:nvPr>
            <p:ph type="title"/>
          </p:nvPr>
        </p:nvSpPr>
        <p:spPr>
          <a:xfrm>
            <a:off x="311700" y="445025"/>
            <a:ext cx="630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State sequence Utility, </a:t>
            </a:r>
            <a:r>
              <a:rPr b="1" lang="en">
                <a:solidFill>
                  <a:srgbClr val="CC0000"/>
                </a:solidFill>
              </a:rPr>
              <a:t>Discounted Utility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1406750" y="2082050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3005575" y="1633500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3005575" y="2544775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/>
          </a:p>
        </p:txBody>
      </p:sp>
      <p:cxnSp>
        <p:nvCxnSpPr>
          <p:cNvPr id="450" name="Google Shape;450;p40"/>
          <p:cNvCxnSpPr>
            <a:stCxn id="447" idx="3"/>
            <a:endCxn id="448" idx="1"/>
          </p:cNvCxnSpPr>
          <p:nvPr/>
        </p:nvCxnSpPr>
        <p:spPr>
          <a:xfrm flipH="1" rot="10800000">
            <a:off x="1977650" y="1905950"/>
            <a:ext cx="102780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40"/>
          <p:cNvCxnSpPr>
            <a:stCxn id="447" idx="3"/>
            <a:endCxn id="449" idx="1"/>
          </p:cNvCxnSpPr>
          <p:nvPr/>
        </p:nvCxnSpPr>
        <p:spPr>
          <a:xfrm>
            <a:off x="1977650" y="2354450"/>
            <a:ext cx="1027800" cy="4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40"/>
          <p:cNvSpPr/>
          <p:nvPr/>
        </p:nvSpPr>
        <p:spPr>
          <a:xfrm>
            <a:off x="7815000" y="2082050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453" name="Google Shape;453;p40"/>
          <p:cNvSpPr txBox="1"/>
          <p:nvPr/>
        </p:nvSpPr>
        <p:spPr>
          <a:xfrm>
            <a:off x="6092325" y="1893500"/>
            <a:ext cx="11997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…</a:t>
            </a:r>
            <a:endParaRPr b="1" sz="4800">
              <a:solidFill>
                <a:schemeClr val="dk2"/>
              </a:solidFill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258700" y="831125"/>
            <a:ext cx="8523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discounted utility encapsulates the “desirability” toward the goal.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Agent can only observe the current and next state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455" name="Google Shape;455;p40"/>
          <p:cNvCxnSpPr>
            <a:stCxn id="448" idx="3"/>
          </p:cNvCxnSpPr>
          <p:nvPr/>
        </p:nvCxnSpPr>
        <p:spPr>
          <a:xfrm flipH="1" rot="10800000">
            <a:off x="3576475" y="1790100"/>
            <a:ext cx="1404300" cy="1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40"/>
          <p:cNvCxnSpPr>
            <a:stCxn id="448" idx="3"/>
          </p:cNvCxnSpPr>
          <p:nvPr/>
        </p:nvCxnSpPr>
        <p:spPr>
          <a:xfrm>
            <a:off x="3576475" y="1905900"/>
            <a:ext cx="1378200" cy="1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40"/>
          <p:cNvCxnSpPr>
            <a:stCxn id="449" idx="3"/>
          </p:cNvCxnSpPr>
          <p:nvPr/>
        </p:nvCxnSpPr>
        <p:spPr>
          <a:xfrm flipH="1" rot="10800000">
            <a:off x="3576475" y="2613775"/>
            <a:ext cx="1352400" cy="2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40"/>
          <p:cNvCxnSpPr>
            <a:stCxn id="449" idx="3"/>
          </p:cNvCxnSpPr>
          <p:nvPr/>
        </p:nvCxnSpPr>
        <p:spPr>
          <a:xfrm>
            <a:off x="3576475" y="2817175"/>
            <a:ext cx="13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40"/>
          <p:cNvSpPr txBox="1"/>
          <p:nvPr/>
        </p:nvSpPr>
        <p:spPr>
          <a:xfrm>
            <a:off x="761500" y="3242675"/>
            <a:ext cx="3396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What the agent can observe. How to know which state to go?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7854725" y="4189700"/>
            <a:ext cx="1059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money</a:t>
            </a:r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346475" y="4189700"/>
            <a:ext cx="13296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 into Uni</a:t>
            </a:r>
            <a:endParaRPr/>
          </a:p>
        </p:txBody>
      </p:sp>
      <p:sp>
        <p:nvSpPr>
          <p:cNvPr id="462" name="Google Shape;462;p40"/>
          <p:cNvSpPr/>
          <p:nvPr/>
        </p:nvSpPr>
        <p:spPr>
          <a:xfrm>
            <a:off x="3005575" y="3726975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</a:t>
            </a:r>
            <a:endParaRPr/>
          </a:p>
        </p:txBody>
      </p:sp>
      <p:sp>
        <p:nvSpPr>
          <p:cNvPr id="463" name="Google Shape;463;p40"/>
          <p:cNvSpPr/>
          <p:nvPr/>
        </p:nvSpPr>
        <p:spPr>
          <a:xfrm>
            <a:off x="3005575" y="4538775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EEE</a:t>
            </a:r>
            <a:endParaRPr/>
          </a:p>
        </p:txBody>
      </p:sp>
      <p:cxnSp>
        <p:nvCxnSpPr>
          <p:cNvPr id="464" name="Google Shape;464;p40"/>
          <p:cNvCxnSpPr>
            <a:stCxn id="461" idx="3"/>
            <a:endCxn id="462" idx="1"/>
          </p:cNvCxnSpPr>
          <p:nvPr/>
        </p:nvCxnSpPr>
        <p:spPr>
          <a:xfrm flipH="1" rot="10800000">
            <a:off x="1676075" y="3999500"/>
            <a:ext cx="1329600" cy="4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40"/>
          <p:cNvCxnSpPr>
            <a:stCxn id="461" idx="3"/>
            <a:endCxn id="463" idx="1"/>
          </p:cNvCxnSpPr>
          <p:nvPr/>
        </p:nvCxnSpPr>
        <p:spPr>
          <a:xfrm>
            <a:off x="1676075" y="4462100"/>
            <a:ext cx="1329600" cy="3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40"/>
          <p:cNvSpPr txBox="1"/>
          <p:nvPr/>
        </p:nvSpPr>
        <p:spPr>
          <a:xfrm>
            <a:off x="4642675" y="4060000"/>
            <a:ext cx="8316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…</a:t>
            </a:r>
            <a:endParaRPr b="1" sz="4800">
              <a:solidFill>
                <a:schemeClr val="dk2"/>
              </a:solidFill>
            </a:endParaRPr>
          </a:p>
        </p:txBody>
      </p:sp>
      <p:pic>
        <p:nvPicPr>
          <p:cNvPr id="467" name="Google Shape;4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300" y="3573875"/>
            <a:ext cx="1931743" cy="1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0"/>
          <p:cNvSpPr txBox="1"/>
          <p:nvPr/>
        </p:nvSpPr>
        <p:spPr>
          <a:xfrm>
            <a:off x="99875" y="4749275"/>
            <a:ext cx="2905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Check average salary (utility)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"/>
          <p:cNvSpPr txBox="1"/>
          <p:nvPr>
            <p:ph type="title"/>
          </p:nvPr>
        </p:nvSpPr>
        <p:spPr>
          <a:xfrm>
            <a:off x="311700" y="445025"/>
            <a:ext cx="275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Bellman Equation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425" y="1436050"/>
            <a:ext cx="45434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1"/>
          <p:cNvSpPr txBox="1"/>
          <p:nvPr/>
        </p:nvSpPr>
        <p:spPr>
          <a:xfrm>
            <a:off x="725850" y="1395250"/>
            <a:ext cx="1122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Current State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Utility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7095675" y="1185000"/>
            <a:ext cx="1389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Next </a:t>
            </a:r>
            <a:r>
              <a:rPr lang="en" sz="1200">
                <a:solidFill>
                  <a:schemeClr val="dk2"/>
                </a:solidFill>
              </a:rPr>
              <a:t>State Utility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77" name="Google Shape;477;p41"/>
          <p:cNvSpPr txBox="1"/>
          <p:nvPr/>
        </p:nvSpPr>
        <p:spPr>
          <a:xfrm>
            <a:off x="5688213" y="517639"/>
            <a:ext cx="947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Next action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transition probability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78" name="Google Shape;478;p41"/>
          <p:cNvSpPr txBox="1"/>
          <p:nvPr/>
        </p:nvSpPr>
        <p:spPr>
          <a:xfrm>
            <a:off x="2457525" y="2233650"/>
            <a:ext cx="18039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Current State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Reward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79" name="Google Shape;479;p41"/>
          <p:cNvSpPr txBox="1"/>
          <p:nvPr/>
        </p:nvSpPr>
        <p:spPr>
          <a:xfrm>
            <a:off x="3427175" y="347850"/>
            <a:ext cx="10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Discounted Coefficient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80" name="Google Shape;480;p41"/>
          <p:cNvSpPr txBox="1"/>
          <p:nvPr/>
        </p:nvSpPr>
        <p:spPr>
          <a:xfrm>
            <a:off x="4666100" y="305675"/>
            <a:ext cx="91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Expected Value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3870465" y="2354450"/>
            <a:ext cx="28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Take action that get maximum expected value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82" name="Google Shape;4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525" y="3262525"/>
            <a:ext cx="2614749" cy="17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1"/>
          <p:cNvSpPr txBox="1"/>
          <p:nvPr/>
        </p:nvSpPr>
        <p:spPr>
          <a:xfrm>
            <a:off x="3427175" y="3706850"/>
            <a:ext cx="30873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Why take max of expected value?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Probabilistic state transition. You want to take an action, but life hits you in the face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Take max because we want to reach the goal, have the best utility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484" name="Google Shape;484;p41"/>
          <p:cNvCxnSpPr>
            <a:stCxn id="475" idx="3"/>
          </p:cNvCxnSpPr>
          <p:nvPr/>
        </p:nvCxnSpPr>
        <p:spPr>
          <a:xfrm>
            <a:off x="1848450" y="1613200"/>
            <a:ext cx="506100" cy="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41"/>
          <p:cNvCxnSpPr>
            <a:stCxn id="479" idx="2"/>
          </p:cNvCxnSpPr>
          <p:nvPr/>
        </p:nvCxnSpPr>
        <p:spPr>
          <a:xfrm>
            <a:off x="3975275" y="920550"/>
            <a:ext cx="6570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41"/>
          <p:cNvCxnSpPr>
            <a:stCxn id="478" idx="0"/>
          </p:cNvCxnSpPr>
          <p:nvPr/>
        </p:nvCxnSpPr>
        <p:spPr>
          <a:xfrm flipH="1" rot="10800000">
            <a:off x="3359475" y="1880850"/>
            <a:ext cx="52200" cy="3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1"/>
          <p:cNvCxnSpPr>
            <a:stCxn id="480" idx="2"/>
          </p:cNvCxnSpPr>
          <p:nvPr/>
        </p:nvCxnSpPr>
        <p:spPr>
          <a:xfrm flipH="1">
            <a:off x="4929500" y="878375"/>
            <a:ext cx="19260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41"/>
          <p:cNvCxnSpPr>
            <a:stCxn id="481" idx="0"/>
            <a:endCxn id="474" idx="2"/>
          </p:cNvCxnSpPr>
          <p:nvPr/>
        </p:nvCxnSpPr>
        <p:spPr>
          <a:xfrm rot="10800000">
            <a:off x="4506165" y="2121950"/>
            <a:ext cx="779100" cy="2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41"/>
          <p:cNvCxnSpPr>
            <a:stCxn id="477" idx="2"/>
          </p:cNvCxnSpPr>
          <p:nvPr/>
        </p:nvCxnSpPr>
        <p:spPr>
          <a:xfrm flipH="1">
            <a:off x="5533563" y="1203439"/>
            <a:ext cx="628200" cy="3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41"/>
          <p:cNvCxnSpPr>
            <a:stCxn id="476" idx="1"/>
          </p:cNvCxnSpPr>
          <p:nvPr/>
        </p:nvCxnSpPr>
        <p:spPr>
          <a:xfrm flipH="1">
            <a:off x="6512175" y="1354050"/>
            <a:ext cx="5835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41"/>
          <p:cNvSpPr txBox="1"/>
          <p:nvPr/>
        </p:nvSpPr>
        <p:spPr>
          <a:xfrm>
            <a:off x="162450" y="3706850"/>
            <a:ext cx="30549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The point?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Propagate the utility score to states that are further away from the goal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378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Agent &amp; Environment</a:t>
            </a:r>
            <a:endParaRPr b="1">
              <a:solidFill>
                <a:srgbClr val="CC0000"/>
              </a:solidFill>
            </a:endParaRPr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195013" y="152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{C1E7D6B7-4E58-4984-BDB1-6C5B63572472}</a:tableStyleId>
              </a:tblPr>
              <a:tblGrid>
                <a:gridCol w="1518200"/>
                <a:gridCol w="2381800"/>
                <a:gridCol w="2259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Accessible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(Full knowledge)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Knowledge of the environment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Inaccessible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(Partial knowledge)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Deterministic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(No)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Consequence of action or state change has a probability distribution?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Non-deterministic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(Yes, have distribution)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Episodic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Previous action/perception affect the next?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Sequential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Changing environment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Discrete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 and Action data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Continuous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1" name="Google Shape;71;p15"/>
          <p:cNvSpPr txBox="1"/>
          <p:nvPr/>
        </p:nvSpPr>
        <p:spPr>
          <a:xfrm>
            <a:off x="6525050" y="2314875"/>
            <a:ext cx="2490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Non-deterministic example </a:t>
            </a:r>
            <a:endParaRPr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Critical hit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100" y="1133800"/>
            <a:ext cx="2099725" cy="11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525050" y="3333875"/>
            <a:ext cx="264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Dynamic example</a:t>
            </a:r>
            <a:endParaRPr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Agent deliberation at 10 Hz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Environment changes at 20 Hz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Value Iteration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97" name="Google Shape;497;p42"/>
          <p:cNvSpPr txBox="1"/>
          <p:nvPr>
            <p:ph idx="1" type="body"/>
          </p:nvPr>
        </p:nvSpPr>
        <p:spPr>
          <a:xfrm>
            <a:off x="311700" y="1152475"/>
            <a:ext cx="85206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Greedy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Evaluate the Utility of all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Pick the state with highest utility</a:t>
            </a:r>
            <a:endParaRPr/>
          </a:p>
        </p:txBody>
      </p:sp>
      <p:pic>
        <p:nvPicPr>
          <p:cNvPr id="498" name="Google Shape;498;p42"/>
          <p:cNvPicPr preferRelativeResize="0"/>
          <p:nvPr/>
        </p:nvPicPr>
        <p:blipFill rotWithShape="1">
          <a:blip r:embed="rId3">
            <a:alphaModFix/>
          </a:blip>
          <a:srcRect b="2824" l="2089" r="2925" t="7497"/>
          <a:stretch/>
        </p:blipFill>
        <p:spPr>
          <a:xfrm>
            <a:off x="1044895" y="2268525"/>
            <a:ext cx="2963579" cy="25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174" y="2268524"/>
            <a:ext cx="3040124" cy="25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Policy Iteration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05" name="Google Shape;50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Agent has its own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Observing different states, the agent will give different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Evaluate the current policy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Update the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a look up 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a function, mapping, neural network</a:t>
            </a:r>
            <a:endParaRPr/>
          </a:p>
        </p:txBody>
      </p:sp>
      <p:pic>
        <p:nvPicPr>
          <p:cNvPr id="506" name="Google Shape;5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0" y="3206900"/>
            <a:ext cx="4818824" cy="17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344" y="2045221"/>
            <a:ext cx="3494925" cy="277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4"/>
          <p:cNvSpPr txBox="1"/>
          <p:nvPr>
            <p:ph type="title"/>
          </p:nvPr>
        </p:nvSpPr>
        <p:spPr>
          <a:xfrm>
            <a:off x="1602450" y="1688675"/>
            <a:ext cx="85206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&lt;&lt;&lt;Feedback</a:t>
            </a:r>
            <a:endParaRPr/>
          </a:p>
        </p:txBody>
      </p:sp>
      <p:pic>
        <p:nvPicPr>
          <p:cNvPr id="513" name="Google Shape;5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25" y="979575"/>
            <a:ext cx="3291725" cy="3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360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Agent &amp; Environment</a:t>
            </a:r>
            <a:endParaRPr b="1">
              <a:solidFill>
                <a:srgbClr val="CC0000"/>
              </a:solidFill>
            </a:endParaRPr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311700" y="12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{C1E7D6B7-4E58-4984-BDB1-6C5B63572472}</a:tableStyleId>
              </a:tblPr>
              <a:tblGrid>
                <a:gridCol w="831075"/>
                <a:gridCol w="9716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Accessible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Inaccessible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5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Deterministic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Non-deterministic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Episodic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Sequential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Static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Dynamic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Discrete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Continuous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425" y="1262775"/>
            <a:ext cx="1486800" cy="15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20616" l="0" r="42099" t="0"/>
          <a:stretch/>
        </p:blipFill>
        <p:spPr>
          <a:xfrm>
            <a:off x="7098425" y="3154518"/>
            <a:ext cx="1802701" cy="138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613" y="3154525"/>
            <a:ext cx="2128400" cy="144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opoly Game Board PDF Cross-stitch Pattern Instant Digital Download -  Etsy Singapore"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938" y="3138975"/>
            <a:ext cx="1416525" cy="1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027375" y="2710400"/>
            <a:ext cx="5529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Chess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027363" y="4602150"/>
            <a:ext cx="5529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Pong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251630" y="4603225"/>
            <a:ext cx="769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Monopoly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643225" y="4603225"/>
            <a:ext cx="713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Starcraft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7" y="3154525"/>
            <a:ext cx="1849647" cy="13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752175" y="4603225"/>
            <a:ext cx="9687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Slot Machine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8">
            <a:alphaModFix/>
          </a:blip>
          <a:srcRect b="0" l="4013" r="3727" t="0"/>
          <a:stretch/>
        </p:blipFill>
        <p:spPr>
          <a:xfrm>
            <a:off x="7147750" y="878400"/>
            <a:ext cx="1704050" cy="1832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7303375" y="2710400"/>
            <a:ext cx="14868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Walking bot simulation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9222" y="1422650"/>
            <a:ext cx="2066225" cy="12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197675" y="2710400"/>
            <a:ext cx="10419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Space Invader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Agent &amp; Environment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the “Agent and Environment” formulation?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Separate the “Agent logic” and “Environment logic”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Environment logic can be simple (If/else tree) or complex (simulations with physics)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 agent logic can operate on the same environment. Agent logic developed for 1 environment might not be transferable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422" y="2795522"/>
            <a:ext cx="6015825" cy="21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50" y="2795525"/>
            <a:ext cx="2569801" cy="18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32950" y="4670000"/>
            <a:ext cx="2854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</a:rPr>
              <a:t>OpenAI Gym:</a:t>
            </a:r>
            <a:r>
              <a:rPr lang="en" sz="900">
                <a:solidFill>
                  <a:schemeClr val="dk2"/>
                </a:solidFill>
              </a:rPr>
              <a:t>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https://www.gymlibrary.dev/index.html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6401850" y="3314425"/>
            <a:ext cx="1997700" cy="25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logic</a:t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6936900" y="3800875"/>
            <a:ext cx="1997700" cy="20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logic / Policy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Agent &amp; Environment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17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the different classifications?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 classifications have different information to be utilized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knowledge: find the optimal outcome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Partial knowledge: find the best guess at the moment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 us to program the agent logic, assign variables, correctly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Correct data type (discrete, continuous)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22975"/>
            <a:ext cx="5817700" cy="8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378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Agent &amp; Environment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152475"/>
            <a:ext cx="8520600" cy="3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Environment Formulation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Possible States: Start, Goal, Intermediate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Possible Action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Agent Formulation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Policy to be optimized or </a:t>
            </a:r>
            <a:r>
              <a:rPr lang="en"/>
              <a:t>Cost function to be optimized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Policy is a “rule” to select action when a state is observed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Policy defines the </a:t>
            </a:r>
            <a:r>
              <a:rPr b="1" lang="en"/>
              <a:t>Behavior of the Agent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 agent has different policies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Optimization method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Un-informed </a:t>
            </a:r>
            <a:r>
              <a:rPr b="1" lang="en"/>
              <a:t>Blind Search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Breadth-First Search (BFS): Uniform Cost search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Depth-First Search (DFS):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Depth-Limited Search (DLS)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Iterative-Deepening Search (IDS)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Informed Search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Greedy Search: Heuristic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A* Search: Heuristic and path cost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Blind Search (BFS, DFS)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275" y="1354975"/>
            <a:ext cx="5851950" cy="30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